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Смысловое чтение на уроках литературы как основа формирования функциональной грамотности </a:t>
            </a:r>
            <a:r>
              <a:rPr lang="ru-RU" sz="3600" b="1" dirty="0" smtClean="0"/>
              <a:t>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5167"/>
            <a:ext cx="9448800" cy="6858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dirty="0" err="1" smtClean="0"/>
              <a:t>Докладподготовила</a:t>
            </a:r>
            <a:r>
              <a:rPr lang="ru-RU" sz="9600" dirty="0" smtClean="0"/>
              <a:t>:</a:t>
            </a:r>
            <a:endParaRPr lang="ru-RU" sz="9600" dirty="0"/>
          </a:p>
          <a:p>
            <a:pPr algn="r"/>
            <a:r>
              <a:rPr lang="ru-RU" sz="9600" dirty="0" err="1"/>
              <a:t>Сайранова</a:t>
            </a:r>
            <a:r>
              <a:rPr lang="ru-RU" sz="9600" dirty="0"/>
              <a:t> Екатерина Андреевна, </a:t>
            </a:r>
          </a:p>
          <a:p>
            <a:pPr algn="r"/>
            <a:r>
              <a:rPr lang="ru-RU" sz="9600" dirty="0"/>
              <a:t>учитель русского языка и литературы </a:t>
            </a:r>
          </a:p>
          <a:p>
            <a:pPr algn="r"/>
            <a:r>
              <a:rPr lang="ru-RU" sz="9600" dirty="0"/>
              <a:t>МОУ СШ </a:t>
            </a:r>
            <a:r>
              <a:rPr lang="ru-RU" sz="9600" dirty="0" smtClean="0"/>
              <a:t>№81</a:t>
            </a:r>
            <a:endParaRPr lang="ru-RU" sz="96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0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62" y="687238"/>
            <a:ext cx="6873240" cy="1600200"/>
          </a:xfrm>
        </p:spPr>
        <p:txBody>
          <a:bodyPr/>
          <a:lstStyle/>
          <a:p>
            <a:r>
              <a:rPr lang="ru-RU" b="1" dirty="0"/>
              <a:t>Работа с текстом во время чтения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08162" y="2287438"/>
            <a:ext cx="6873240" cy="3931246"/>
          </a:xfrm>
        </p:spPr>
        <p:txBody>
          <a:bodyPr/>
          <a:lstStyle/>
          <a:p>
            <a:pPr algn="just"/>
            <a:r>
              <a:rPr lang="ru-RU" sz="2000" dirty="0"/>
              <a:t>		</a:t>
            </a:r>
            <a:r>
              <a:rPr lang="ru-RU" sz="2400" dirty="0"/>
              <a:t>При изучении рассказа </a:t>
            </a:r>
            <a:r>
              <a:rPr lang="ru-RU" sz="2400" dirty="0" err="1"/>
              <a:t>Л.Н.Толстого</a:t>
            </a:r>
            <a:r>
              <a:rPr lang="ru-RU" sz="2400" dirty="0"/>
              <a:t> «После бала» ребята создают цитатную таблицу, в которой сопоставляют цвет, звук, настроение на балу и после бала, обязательное условие – сделать выводы после сопоставления.</a:t>
            </a:r>
          </a:p>
          <a:p>
            <a:endParaRPr lang="ru-RU" dirty="0"/>
          </a:p>
        </p:txBody>
      </p:sp>
      <p:pic>
        <p:nvPicPr>
          <p:cNvPr id="4098" name="Picture 2" descr="https://as.fishki.net/upload/post/2021/03/16/136488561/5fb8b04f401cb48e4b74eeab7350b82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8" b="875"/>
          <a:stretch/>
        </p:blipFill>
        <p:spPr bwMode="auto">
          <a:xfrm>
            <a:off x="7763608" y="1560390"/>
            <a:ext cx="3980229" cy="33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84" y="751241"/>
            <a:ext cx="6873240" cy="1600200"/>
          </a:xfrm>
        </p:spPr>
        <p:txBody>
          <a:bodyPr/>
          <a:lstStyle/>
          <a:p>
            <a:r>
              <a:rPr lang="ru-RU" b="1" dirty="0"/>
              <a:t>Работа с текстом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после </a:t>
            </a:r>
            <a:r>
              <a:rPr lang="ru-RU" b="1" dirty="0"/>
              <a:t>чтения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784" y="2535115"/>
            <a:ext cx="6873240" cy="3094485"/>
          </a:xfrm>
        </p:spPr>
        <p:txBody>
          <a:bodyPr/>
          <a:lstStyle/>
          <a:p>
            <a:r>
              <a:rPr lang="ru-RU" sz="2800" i="1" dirty="0"/>
              <a:t>Цель:</a:t>
            </a:r>
            <a:r>
              <a:rPr lang="ru-RU" sz="2800" dirty="0"/>
              <a:t> корректировка читательской интерпретации в соответствии с авторским замыслом.</a:t>
            </a:r>
          </a:p>
          <a:p>
            <a:r>
              <a:rPr lang="ru-RU" sz="2800" i="1" dirty="0"/>
              <a:t>Главная задача педагога:</a:t>
            </a:r>
            <a:r>
              <a:rPr lang="ru-RU" sz="2800" dirty="0"/>
              <a:t> обеспечить углубление восприятия и понимания текста.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69" y="1440612"/>
            <a:ext cx="4330602" cy="28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16966"/>
            <a:ext cx="4114800" cy="1600200"/>
          </a:xfrm>
        </p:spPr>
        <p:txBody>
          <a:bodyPr/>
          <a:lstStyle/>
          <a:p>
            <a:r>
              <a:rPr lang="ru-RU" b="1" dirty="0"/>
              <a:t>Работа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текстом </a:t>
            </a:r>
            <a:br>
              <a:rPr lang="ru-RU" b="1" dirty="0"/>
            </a:br>
            <a:r>
              <a:rPr lang="ru-RU" b="1" dirty="0"/>
              <a:t>после </a:t>
            </a:r>
            <a:r>
              <a:rPr lang="ru-RU" b="1" dirty="0" smtClean="0"/>
              <a:t>чтения.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Пример применения данного приема на уроке литературы в 6 классе по произведению А.С. Пушкина «Дубровский»  (ответ учащегося):</a:t>
            </a:r>
            <a:endParaRPr lang="ru-RU" dirty="0"/>
          </a:p>
          <a:p>
            <a:pPr lvl="0"/>
            <a:r>
              <a:rPr lang="ru-RU" dirty="0"/>
              <a:t>Я считаю, что Дубровский - жертва, а не разбойник.</a:t>
            </a:r>
          </a:p>
          <a:p>
            <a:pPr lvl="0"/>
            <a:r>
              <a:rPr lang="ru-RU" dirty="0"/>
              <a:t>Потому что он находился в безвыходной ситуации, так как лишился всего.</a:t>
            </a:r>
          </a:p>
          <a:p>
            <a:pPr lvl="0"/>
            <a:r>
              <a:rPr lang="ru-RU" dirty="0"/>
              <a:t>Я могу это доказать это на примере того, что Владимир не грабил бедняков.</a:t>
            </a:r>
          </a:p>
          <a:p>
            <a:pPr lvl="0"/>
            <a:r>
              <a:rPr lang="ru-RU" dirty="0"/>
              <a:t>Исходя из этого, я делаю вывод о том, что у Дубровского была безвыходная ситуация, поэтому он стал разбойником, но честным и справедливым. Владимир – жертва обстоятельств.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917166"/>
            <a:ext cx="4114800" cy="3751053"/>
          </a:xfrm>
        </p:spPr>
        <p:txBody>
          <a:bodyPr>
            <a:normAutofit/>
          </a:bodyPr>
          <a:lstStyle/>
          <a:p>
            <a:r>
              <a:rPr lang="ru-RU" sz="3200" b="1" dirty="0"/>
              <a:t>ПОПС-формула</a:t>
            </a:r>
            <a:endParaRPr lang="ru-RU" sz="3200" dirty="0"/>
          </a:p>
          <a:p>
            <a:r>
              <a:rPr lang="ru-RU" sz="1900" dirty="0" smtClean="0"/>
              <a:t>П </a:t>
            </a:r>
            <a:r>
              <a:rPr lang="ru-RU" sz="1900" dirty="0"/>
              <a:t>– позиция</a:t>
            </a:r>
          </a:p>
          <a:p>
            <a:r>
              <a:rPr lang="ru-RU" sz="1900" dirty="0"/>
              <a:t>О – объяснение (или обоснование)</a:t>
            </a:r>
          </a:p>
          <a:p>
            <a:r>
              <a:rPr lang="ru-RU" sz="1900" dirty="0"/>
              <a:t>П – пример</a:t>
            </a:r>
          </a:p>
          <a:p>
            <a:r>
              <a:rPr lang="ru-RU" sz="1900" dirty="0"/>
              <a:t>С – следствие (или суждение)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Смысловое чтение формирует познавательный интерес, умение сопоставлять факты и делать умозаключения, активизирует воображение, развивает речь, мышление, также учит работать с информацией. Это способствует формированию читательской грамотности обучающихся, так необходимой современному человеку.</a:t>
            </a:r>
          </a:p>
        </p:txBody>
      </p:sp>
    </p:spTree>
    <p:extLst>
      <p:ext uri="{BB962C8B-B14F-4D97-AF65-F5344CB8AC3E}">
        <p14:creationId xmlns:p14="http://schemas.microsoft.com/office/powerpoint/2010/main" val="26250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909" y="851140"/>
            <a:ext cx="4114800" cy="1600200"/>
          </a:xfrm>
        </p:spPr>
        <p:txBody>
          <a:bodyPr/>
          <a:lstStyle/>
          <a:p>
            <a:r>
              <a:rPr lang="ru-RU" b="1" dirty="0"/>
              <a:t>чтение и </a:t>
            </a:r>
            <a:r>
              <a:rPr lang="ru-RU" b="1" dirty="0" smtClean="0"/>
              <a:t>работа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с информацией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Федеральный государственный образовательный стандарт основного общего образования предъявляет требования к </a:t>
            </a:r>
            <a:r>
              <a:rPr lang="ru-RU" dirty="0" err="1"/>
              <a:t>метапредметным</a:t>
            </a:r>
            <a:r>
              <a:rPr lang="ru-RU" dirty="0"/>
              <a:t> результатам освоения </a:t>
            </a:r>
            <a:r>
              <a:rPr lang="ru-RU" dirty="0" smtClean="0"/>
              <a:t>основной </a:t>
            </a:r>
            <a:r>
              <a:rPr lang="ru-RU" dirty="0"/>
              <a:t>образовательной программы</a:t>
            </a:r>
            <a:r>
              <a:rPr lang="ru-RU" dirty="0" smtClean="0"/>
              <a:t>. </a:t>
            </a:r>
            <a:r>
              <a:rPr lang="ru-RU" dirty="0"/>
              <a:t>Особое место среди </a:t>
            </a:r>
            <a:r>
              <a:rPr lang="ru-RU" dirty="0" err="1"/>
              <a:t>метапредметных</a:t>
            </a:r>
            <a:r>
              <a:rPr lang="ru-RU" dirty="0"/>
              <a:t> универсальных учебных действий занимает </a:t>
            </a:r>
            <a:r>
              <a:rPr lang="ru-RU" b="1" dirty="0"/>
              <a:t>чтение и работа с информацией.</a:t>
            </a:r>
            <a:r>
              <a:rPr lang="ru-RU" dirty="0"/>
              <a:t> Успешное обучение в начальной и основной школе невозможно без </a:t>
            </a:r>
            <a:r>
              <a:rPr lang="ru-RU" dirty="0" err="1"/>
              <a:t>сформированности</a:t>
            </a:r>
            <a:r>
              <a:rPr lang="ru-RU" dirty="0"/>
              <a:t> у обучающихся читательской </a:t>
            </a:r>
            <a:r>
              <a:rPr lang="ru-RU" dirty="0" smtClean="0"/>
              <a:t>грамотности.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60452"/>
            <a:ext cx="4136307" cy="27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6140" y="482423"/>
            <a:ext cx="6873240" cy="1600200"/>
          </a:xfrm>
        </p:spPr>
        <p:txBody>
          <a:bodyPr/>
          <a:lstStyle/>
          <a:p>
            <a:r>
              <a:rPr lang="ru-RU" b="1" dirty="0"/>
              <a:t>Цель смыслового чтения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96140" y="2082623"/>
            <a:ext cx="6713089" cy="437856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Цель смыслового чтения </a:t>
            </a:r>
            <a:r>
              <a:rPr lang="ru-RU" sz="2400" dirty="0"/>
              <a:t>- максимально точно и полно понять содержание текста, уловить все детали и практически осмыслить извлеченную </a:t>
            </a:r>
            <a:r>
              <a:rPr lang="ru-RU" sz="2400" dirty="0" smtClean="0"/>
              <a:t>информацию</a:t>
            </a:r>
          </a:p>
          <a:p>
            <a:pPr algn="just"/>
            <a:r>
              <a:rPr lang="ru-RU" sz="2400" dirty="0" smtClean="0"/>
              <a:t>Когда </a:t>
            </a:r>
            <a:r>
              <a:rPr lang="ru-RU" sz="2400" dirty="0"/>
              <a:t>человек действительно вдумчиво читает, </a:t>
            </a:r>
            <a:r>
              <a:rPr lang="ru-RU" sz="2400" dirty="0" smtClean="0"/>
              <a:t>он сам </a:t>
            </a:r>
            <a:r>
              <a:rPr lang="ru-RU" sz="2400" dirty="0"/>
              <a:t>устанавливает соотношение между собой, текстом и окружающим миром. </a:t>
            </a:r>
            <a:endParaRPr lang="ru-RU" dirty="0"/>
          </a:p>
        </p:txBody>
      </p:sp>
      <p:pic>
        <p:nvPicPr>
          <p:cNvPr id="1026" name="Picture 2" descr="https://cf.ppt-online.org/files/slide/f/fbdpN2ASTzKIQEv364qJurZ5jRCVcFlemhgwD9/slid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r="4238"/>
          <a:stretch/>
        </p:blipFill>
        <p:spPr bwMode="auto">
          <a:xfrm>
            <a:off x="7369380" y="2182482"/>
            <a:ext cx="4649338" cy="31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работы с текстом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77833"/>
              </p:ext>
            </p:extLst>
          </p:nvPr>
        </p:nvGraphicFramePr>
        <p:xfrm>
          <a:off x="778264" y="1768895"/>
          <a:ext cx="9461291" cy="4769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146"/>
                <a:gridCol w="2969315"/>
                <a:gridCol w="5822830"/>
              </a:tblGrid>
              <a:tr h="5292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Приемы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7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с текстом до чтения.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знакомство с личностью автора, работа с названием, эпиграфами, сносками, использование личного опыта ученика, выстраивание ассоциативного ряда по названию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6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с текстом во время чтения.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обобщение части прочитанного текста, постановка вопросов обобщающего характера, высказывание предположений по дальнейшему развитию сюжета и роли героев в композиции текста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7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с текстом после чтения.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выявление авторской позиции, обсуждение, дискуссии по истолкованию текстов, выявление главных смыслов, идей произведения, выполнение творческих заданий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7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864" y="557842"/>
            <a:ext cx="4114800" cy="1600200"/>
          </a:xfrm>
        </p:spPr>
        <p:txBody>
          <a:bodyPr>
            <a:normAutofit/>
          </a:bodyPr>
          <a:lstStyle/>
          <a:p>
            <a:r>
              <a:rPr lang="ru-RU" sz="2800" b="1" dirty="0"/>
              <a:t>Работа с текстом до чтения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3" y="1312069"/>
            <a:ext cx="6510337" cy="434022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14864" y="2270184"/>
            <a:ext cx="4114800" cy="39485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/>
              <a:t>Цель:</a:t>
            </a:r>
            <a:r>
              <a:rPr lang="ru-RU" sz="2400" dirty="0"/>
              <a:t> развитие важнейшего читательского умения, антиципация, то есть умение предполагать, прогнозировать содержание текста по заглавию, фамилии автора, иллюстрации.</a:t>
            </a:r>
            <a:br>
              <a:rPr lang="ru-RU" sz="2400" dirty="0"/>
            </a:br>
            <a:r>
              <a:rPr lang="ru-RU" sz="2400" b="1" i="1" dirty="0"/>
              <a:t>Главная задача педагога:</a:t>
            </a:r>
            <a:r>
              <a:rPr lang="ru-RU" sz="2400" b="1" dirty="0"/>
              <a:t> </a:t>
            </a:r>
            <a:r>
              <a:rPr lang="ru-RU" sz="2400" dirty="0"/>
              <a:t>вызвать у ребёнка желание, мотивацию прочитать книгу.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с текстом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 </a:t>
            </a:r>
            <a:r>
              <a:rPr lang="ru-RU" b="1" dirty="0"/>
              <a:t>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Ф</a:t>
            </a:r>
            <a:r>
              <a:rPr lang="ru-RU" b="1" u="sng" dirty="0" smtClean="0"/>
              <a:t>рагмент </a:t>
            </a:r>
            <a:r>
              <a:rPr lang="ru-RU" b="1" u="sng" dirty="0"/>
              <a:t>урока по рассказу </a:t>
            </a:r>
            <a:r>
              <a:rPr lang="ru-RU" b="1" u="sng" dirty="0" err="1"/>
              <a:t>В.Астафьева</a:t>
            </a:r>
            <a:r>
              <a:rPr lang="ru-RU" b="1" u="sng" dirty="0"/>
              <a:t> «</a:t>
            </a:r>
            <a:r>
              <a:rPr lang="ru-RU" b="1" u="sng" dirty="0" err="1"/>
              <a:t>Васюткино</a:t>
            </a:r>
            <a:r>
              <a:rPr lang="ru-RU" b="1" u="sng" dirty="0"/>
              <a:t> озеро» (5 класс)</a:t>
            </a:r>
          </a:p>
          <a:p>
            <a:pPr lvl="0"/>
            <a:r>
              <a:rPr lang="ru-RU" dirty="0"/>
              <a:t>Как вы думаете, кто является главным героем рассказа?</a:t>
            </a:r>
          </a:p>
          <a:p>
            <a:pPr lvl="0"/>
            <a:r>
              <a:rPr lang="ru-RU" dirty="0"/>
              <a:t>Где будет происходить действие?</a:t>
            </a:r>
          </a:p>
          <a:p>
            <a:pPr lvl="0"/>
            <a:r>
              <a:rPr lang="ru-RU" dirty="0"/>
              <a:t>Как вы думаете, почему автор так назвал рассказ, можете ли предположить его содержание?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Предтекстовые</a:t>
            </a:r>
            <a:r>
              <a:rPr lang="ru-RU" sz="2400" dirty="0"/>
              <a:t> приемы нацелены на актуализацию предшествующих знаний и опыта, а также на создание мотивации к чтению.</a:t>
            </a:r>
          </a:p>
        </p:txBody>
      </p:sp>
    </p:spTree>
    <p:extLst>
      <p:ext uri="{BB962C8B-B14F-4D97-AF65-F5344CB8AC3E}">
        <p14:creationId xmlns:p14="http://schemas.microsoft.com/office/powerpoint/2010/main" val="2143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текстом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 </a:t>
            </a:r>
            <a:r>
              <a:rPr lang="ru-RU" b="1" dirty="0"/>
              <a:t>время чтения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i="1" dirty="0"/>
              <a:t>Цель:</a:t>
            </a:r>
            <a:r>
              <a:rPr lang="ru-RU" sz="2400" dirty="0"/>
              <a:t> понимание текста и создание его читательской интерпретации (истолкования, оценки).</a:t>
            </a:r>
          </a:p>
          <a:p>
            <a:r>
              <a:rPr lang="ru-RU" sz="2400" i="1" dirty="0"/>
              <a:t>Главная задача педагога:</a:t>
            </a:r>
            <a:r>
              <a:rPr lang="ru-RU" sz="2400" dirty="0"/>
              <a:t> обеспечить полноценное восприятие текста всеми доступными средствами.</a:t>
            </a:r>
          </a:p>
          <a:p>
            <a:endParaRPr lang="ru-RU" dirty="0"/>
          </a:p>
        </p:txBody>
      </p:sp>
      <p:pic>
        <p:nvPicPr>
          <p:cNvPr id="3074" name="Picture 2" descr="https://medaboutme.ru/upload/medialibrary/3cc/shutterstock_3651759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37" y="1255646"/>
            <a:ext cx="5806963" cy="39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95" y="1869298"/>
            <a:ext cx="7720642" cy="13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текстом во время чтения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Эффективным </a:t>
            </a:r>
            <a:r>
              <a:rPr lang="ru-RU" sz="2800" dirty="0"/>
              <a:t>способом восприятия и понимания текста является </a:t>
            </a:r>
            <a:r>
              <a:rPr lang="ru-RU" sz="2800" b="1" dirty="0"/>
              <a:t>«Чтение с остановками»</a:t>
            </a:r>
            <a:r>
              <a:rPr lang="ru-RU" sz="2800" dirty="0"/>
              <a:t>, что способствует, контролю над процессом осмысления текста во время его чтения. </a:t>
            </a:r>
            <a:endParaRPr lang="ru-RU" sz="2800" dirty="0" smtClean="0"/>
          </a:p>
          <a:p>
            <a:pPr algn="just"/>
            <a:r>
              <a:rPr lang="ru-RU" sz="2800" dirty="0"/>
              <a:t>Ещё один из приёмов работы с текстом – это </a:t>
            </a:r>
            <a:r>
              <a:rPr lang="ru-RU" sz="2800" b="1" dirty="0"/>
              <a:t>выделение в тексте смысловых частей</a:t>
            </a:r>
            <a:r>
              <a:rPr lang="ru-RU" sz="2800" dirty="0"/>
              <a:t>, умение озаглавить их, выделить самое </a:t>
            </a:r>
            <a:r>
              <a:rPr lang="ru-RU" sz="2800" dirty="0" smtClean="0"/>
              <a:t>существенное.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95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текстом во время чтения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Одно из интересных направлений работы – это выборочный подбор текстового материала для характеристики героев, описания местности. </a:t>
            </a:r>
            <a:endParaRPr lang="ru-RU" sz="2400" dirty="0" smtClean="0"/>
          </a:p>
          <a:p>
            <a:pPr algn="just"/>
            <a:r>
              <a:rPr lang="ru-RU" sz="2400" dirty="0"/>
              <a:t>Например, при изучении романа </a:t>
            </a:r>
            <a:r>
              <a:rPr lang="ru-RU" sz="2400" dirty="0" err="1"/>
              <a:t>А.С.Пушкина</a:t>
            </a:r>
            <a:r>
              <a:rPr lang="ru-RU" sz="2400" dirty="0"/>
              <a:t> «Капитанская дочка» ребятам предлагается работа составить характеристику героя – Петруши Гринёва, сделав акцент на то, как изменялись его взгляды на жизнь в связи с произошедшими событиями и новыми знакомствами необходимо перечитать текст и выбрать наиболее яркие цитаты, характеризующие героя, сделать соответствующие записи в тетрадях. </a:t>
            </a:r>
          </a:p>
        </p:txBody>
      </p:sp>
    </p:spTree>
    <p:extLst>
      <p:ext uri="{BB962C8B-B14F-4D97-AF65-F5344CB8AC3E}">
        <p14:creationId xmlns:p14="http://schemas.microsoft.com/office/powerpoint/2010/main" val="20785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159</TotalTime>
  <Words>587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Смысловое чтение на уроках литературы как основа формирования функциональной грамотности школьников</vt:lpstr>
      <vt:lpstr>чтение и работа  с информацией</vt:lpstr>
      <vt:lpstr>Цель смыслового чтения</vt:lpstr>
      <vt:lpstr>Этапы работы с текстом </vt:lpstr>
      <vt:lpstr>Работа с текстом до чтения</vt:lpstr>
      <vt:lpstr>Работа  с текстом  до чтения</vt:lpstr>
      <vt:lpstr>Работа  с текстом  во время чтения </vt:lpstr>
      <vt:lpstr>Работа с текстом во время чтения </vt:lpstr>
      <vt:lpstr>Работа с текстом во время чтения </vt:lpstr>
      <vt:lpstr>Работа с текстом во время чтения </vt:lpstr>
      <vt:lpstr>Работа с текстом  после чтения</vt:lpstr>
      <vt:lpstr>Работа  с текстом  после чтения.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Смысловое чтение на уроках литературы как основа формирования функциональной грамотности школьников</dc:title>
  <dc:creator>Учетная запись Майкрософт</dc:creator>
  <cp:lastModifiedBy>Учетная запись Майкрософт</cp:lastModifiedBy>
  <cp:revision>11</cp:revision>
  <dcterms:created xsi:type="dcterms:W3CDTF">2023-02-24T11:00:23Z</dcterms:created>
  <dcterms:modified xsi:type="dcterms:W3CDTF">2024-11-13T11:43:37Z</dcterms:modified>
</cp:coreProperties>
</file>